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3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303" r:id="rId3"/>
    <p:sldId id="309" r:id="rId4"/>
    <p:sldId id="310" r:id="rId5"/>
    <p:sldId id="304" r:id="rId6"/>
    <p:sldId id="305" r:id="rId7"/>
    <p:sldId id="306" r:id="rId8"/>
    <p:sldId id="307" r:id="rId9"/>
    <p:sldId id="288" r:id="rId10"/>
    <p:sldId id="289" r:id="rId11"/>
    <p:sldId id="291" r:id="rId12"/>
    <p:sldId id="294" r:id="rId13"/>
    <p:sldId id="297" r:id="rId14"/>
    <p:sldId id="300" r:id="rId15"/>
    <p:sldId id="302" r:id="rId16"/>
    <p:sldId id="308" r:id="rId17"/>
    <p:sldId id="299" r:id="rId18"/>
    <p:sldId id="301" r:id="rId19"/>
  </p:sldIdLst>
  <p:sldSz cx="9144000" cy="5143500" type="screen16x9"/>
  <p:notesSz cx="6858000" cy="9144000"/>
  <p:embeddedFontLst>
    <p:embeddedFont>
      <p:font typeface="MS Mincho" panose="020B060402020202020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swald" panose="02000503000000000000" pitchFamily="2" charset="0"/>
      <p:regular r:id="rId26"/>
      <p:bold r:id="rId27"/>
    </p:embeddedFont>
    <p:embeddedFont>
      <p:font typeface="Tino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CF4463-E5A6-4BE3-80B3-BDA4A60AC73D}">
  <a:tblStyle styleId="{7ECF4463-E5A6-4BE3-80B3-BDA4A60AC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9" autoAdjust="0"/>
  </p:normalViewPr>
  <p:slideViewPr>
    <p:cSldViewPr snapToGrid="0">
      <p:cViewPr varScale="1">
        <p:scale>
          <a:sx n="90" d="100"/>
          <a:sy n="90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70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6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83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8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03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45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16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89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2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69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5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17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90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10" y="884233"/>
            <a:ext cx="4027086" cy="1310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778" y="4084540"/>
            <a:ext cx="747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5948" y="2503754"/>
            <a:ext cx="7321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TIN TỨC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Khảo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sát</a:t>
            </a:r>
            <a:r>
              <a:rPr lang="en-US" dirty="0">
                <a:latin typeface="+mj-lt"/>
              </a:rPr>
              <a:t> &amp;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tích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10</a:t>
            </a:fld>
            <a:endParaRPr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56" y="1805718"/>
            <a:ext cx="259256" cy="356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3287" y="1416759"/>
            <a:ext cx="1730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+mj-lt"/>
              </a:rPr>
              <a:t>2</a:t>
            </a:r>
            <a:r>
              <a:rPr lang="en-US" sz="1300" dirty="0" smtClean="0">
                <a:latin typeface="+mj-lt"/>
              </a:rPr>
              <a:t>. Chi </a:t>
            </a:r>
            <a:r>
              <a:rPr lang="en-US" sz="1300" dirty="0" err="1" smtClean="0">
                <a:latin typeface="+mj-lt"/>
              </a:rPr>
              <a:t>tiết</a:t>
            </a:r>
            <a:r>
              <a:rPr lang="en-US" sz="1300" dirty="0" smtClean="0">
                <a:latin typeface="+mj-lt"/>
              </a:rPr>
              <a:t> </a:t>
            </a:r>
            <a:r>
              <a:rPr lang="en-US" sz="1300" dirty="0" err="1" smtClean="0">
                <a:latin typeface="+mj-lt"/>
              </a:rPr>
              <a:t>sơ</a:t>
            </a:r>
            <a:r>
              <a:rPr lang="en-US" sz="1300" dirty="0" smtClean="0">
                <a:latin typeface="+mj-lt"/>
              </a:rPr>
              <a:t> </a:t>
            </a:r>
            <a:r>
              <a:rPr lang="en-US" sz="1300" dirty="0" err="1" smtClean="0">
                <a:latin typeface="+mj-lt"/>
              </a:rPr>
              <a:t>đồ</a:t>
            </a:r>
            <a:endParaRPr lang="en-US" sz="13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75" y="2723905"/>
            <a:ext cx="259256" cy="356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41" y="3678276"/>
            <a:ext cx="259256" cy="356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32" y="2723905"/>
            <a:ext cx="259256" cy="356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4741" y="3029426"/>
            <a:ext cx="560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Admin</a:t>
            </a:r>
            <a:endParaRPr lang="en-US" sz="1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2775" y="3029427"/>
            <a:ext cx="819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Phóng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viên</a:t>
            </a:r>
            <a:endParaRPr lang="en-US" sz="1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4799" y="3975315"/>
            <a:ext cx="106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Nhà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quảng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cáo</a:t>
            </a:r>
            <a:endParaRPr lang="en-US" sz="1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22229" y="2087857"/>
            <a:ext cx="652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Độc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giả</a:t>
            </a:r>
            <a:endParaRPr lang="en-US" sz="10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02120" y="2796757"/>
            <a:ext cx="1103361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Đăng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kí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tài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khoản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68795" y="1416759"/>
            <a:ext cx="1233834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Đọc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tin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tức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04235" y="1900160"/>
            <a:ext cx="1180820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Bình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luận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58115" y="1398912"/>
            <a:ext cx="1304276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người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dùng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04235" y="3000399"/>
            <a:ext cx="1180820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bài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đăng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04235" y="2443985"/>
            <a:ext cx="1180820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Đăng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bài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85712" y="3527846"/>
            <a:ext cx="1220196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Đặt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quảng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cáo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68795" y="4055293"/>
            <a:ext cx="1233834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quảng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cáo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77026" y="2027680"/>
            <a:ext cx="1202390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bài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viết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577025" y="2760190"/>
            <a:ext cx="1202389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danh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mục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58116" y="3987737"/>
            <a:ext cx="1304274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Thống</a:t>
            </a:r>
            <a:r>
              <a:rPr lang="en-US" sz="11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+mj-lt"/>
              </a:rPr>
              <a:t>kê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88000" y="3392862"/>
            <a:ext cx="1201291" cy="4254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+mj-lt"/>
              </a:rPr>
              <a:t>Quản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lý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quảng</a:t>
            </a:r>
            <a:r>
              <a:rPr lang="en-US" sz="11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</a:rPr>
              <a:t>cáo</a:t>
            </a:r>
            <a:endParaRPr lang="en-US" sz="11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Straight Arrow Connector 14"/>
          <p:cNvCxnSpPr>
            <a:stCxn id="6" idx="3"/>
            <a:endCxn id="17" idx="2"/>
          </p:cNvCxnSpPr>
          <p:nvPr/>
        </p:nvCxnSpPr>
        <p:spPr>
          <a:xfrm>
            <a:off x="2349612" y="1984139"/>
            <a:ext cx="1754623" cy="12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16" idx="2"/>
          </p:cNvCxnSpPr>
          <p:nvPr/>
        </p:nvCxnSpPr>
        <p:spPr>
          <a:xfrm flipV="1">
            <a:off x="2349612" y="1629466"/>
            <a:ext cx="1119183" cy="35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3" idx="0"/>
          </p:cNvCxnSpPr>
          <p:nvPr/>
        </p:nvCxnSpPr>
        <p:spPr>
          <a:xfrm>
            <a:off x="2248675" y="2334078"/>
            <a:ext cx="5126" cy="46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3"/>
            <a:endCxn id="20" idx="2"/>
          </p:cNvCxnSpPr>
          <p:nvPr/>
        </p:nvCxnSpPr>
        <p:spPr>
          <a:xfrm flipV="1">
            <a:off x="3522231" y="2656692"/>
            <a:ext cx="582004" cy="24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3"/>
            <a:endCxn id="19" idx="2"/>
          </p:cNvCxnSpPr>
          <p:nvPr/>
        </p:nvCxnSpPr>
        <p:spPr>
          <a:xfrm>
            <a:off x="3522231" y="2902326"/>
            <a:ext cx="582004" cy="31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21" idx="2"/>
          </p:cNvCxnSpPr>
          <p:nvPr/>
        </p:nvCxnSpPr>
        <p:spPr>
          <a:xfrm flipV="1">
            <a:off x="2385897" y="3740553"/>
            <a:ext cx="1699815" cy="1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2" idx="2"/>
          </p:cNvCxnSpPr>
          <p:nvPr/>
        </p:nvCxnSpPr>
        <p:spPr>
          <a:xfrm>
            <a:off x="2428349" y="3906061"/>
            <a:ext cx="1040446" cy="361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0"/>
            <a:endCxn id="3" idx="4"/>
          </p:cNvCxnSpPr>
          <p:nvPr/>
        </p:nvCxnSpPr>
        <p:spPr>
          <a:xfrm flipH="1" flipV="1">
            <a:off x="2253801" y="3222171"/>
            <a:ext cx="2468" cy="45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1"/>
            <a:endCxn id="18" idx="5"/>
          </p:cNvCxnSpPr>
          <p:nvPr/>
        </p:nvCxnSpPr>
        <p:spPr>
          <a:xfrm flipH="1" flipV="1">
            <a:off x="7071384" y="1762026"/>
            <a:ext cx="614148" cy="114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0" idx="1"/>
            <a:endCxn id="23" idx="5"/>
          </p:cNvCxnSpPr>
          <p:nvPr/>
        </p:nvCxnSpPr>
        <p:spPr>
          <a:xfrm flipH="1" flipV="1">
            <a:off x="6603330" y="2390794"/>
            <a:ext cx="1082202" cy="51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1"/>
            <a:endCxn id="24" idx="6"/>
          </p:cNvCxnSpPr>
          <p:nvPr/>
        </p:nvCxnSpPr>
        <p:spPr>
          <a:xfrm flipH="1">
            <a:off x="6779414" y="2902326"/>
            <a:ext cx="906118" cy="7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1"/>
            <a:endCxn id="26" idx="6"/>
          </p:cNvCxnSpPr>
          <p:nvPr/>
        </p:nvCxnSpPr>
        <p:spPr>
          <a:xfrm flipH="1">
            <a:off x="6789291" y="2902326"/>
            <a:ext cx="896241" cy="70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1"/>
            <a:endCxn id="25" idx="7"/>
          </p:cNvCxnSpPr>
          <p:nvPr/>
        </p:nvCxnSpPr>
        <p:spPr>
          <a:xfrm flipH="1">
            <a:off x="7071383" y="2902326"/>
            <a:ext cx="614149" cy="114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8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dự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án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11</a:t>
            </a:fld>
            <a:endParaRPr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6175" y="1408238"/>
            <a:ext cx="1835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</a:t>
            </a:r>
            <a:r>
              <a:rPr lang="en-US" dirty="0" smtClean="0">
                <a:latin typeface="+mj-lt"/>
              </a:rPr>
              <a:t>. </a:t>
            </a:r>
            <a:r>
              <a:rPr lang="en-US" dirty="0" err="1" smtClean="0">
                <a:latin typeface="+mj-lt"/>
              </a:rPr>
              <a:t>Cơ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sở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dữ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liệu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17" y="1370444"/>
            <a:ext cx="4470858" cy="27279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81525" y="2090369"/>
            <a:ext cx="283050" cy="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42560" y="2443480"/>
            <a:ext cx="2540" cy="238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29605" y="2757898"/>
            <a:ext cx="381635" cy="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66285" y="2998220"/>
            <a:ext cx="275430" cy="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729605" y="3335020"/>
            <a:ext cx="381635" cy="5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50660" y="2443481"/>
            <a:ext cx="2540" cy="22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02145" y="3268980"/>
            <a:ext cx="302895" cy="2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526224" y="2400936"/>
            <a:ext cx="48872" cy="4571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47891" y="1624017"/>
            <a:ext cx="15729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300" dirty="0" err="1" smtClean="0">
                <a:latin typeface="+mj-lt"/>
              </a:rPr>
              <a:t>Gồm</a:t>
            </a:r>
            <a:r>
              <a:rPr lang="en-US" sz="1300" dirty="0" smtClean="0">
                <a:latin typeface="+mj-lt"/>
              </a:rPr>
              <a:t> 7 </a:t>
            </a:r>
            <a:r>
              <a:rPr lang="en-US" sz="1300" dirty="0" err="1" smtClean="0">
                <a:latin typeface="+mj-lt"/>
              </a:rPr>
              <a:t>bảng</a:t>
            </a:r>
            <a:r>
              <a:rPr lang="en-US" sz="1300" dirty="0" smtClean="0">
                <a:latin typeface="+mj-lt"/>
              </a:rPr>
              <a:t>:</a:t>
            </a:r>
            <a:endParaRPr lang="en-US" sz="13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09394" y="1813560"/>
            <a:ext cx="196746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Member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Role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News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Categories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Type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Advertisement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dirty="0" smtClean="0">
                <a:latin typeface="+mj-lt"/>
              </a:rPr>
              <a:t>Position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300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257" y="3027173"/>
            <a:ext cx="61297" cy="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Thực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hiện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án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12</a:t>
            </a:fld>
            <a:endParaRPr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086552" y="1213387"/>
            <a:ext cx="1752974" cy="3090927"/>
            <a:chOff x="4494" y="3622"/>
            <a:chExt cx="4170" cy="805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494" y="5669"/>
              <a:ext cx="4170" cy="4546"/>
            </a:xfrm>
            <a:prstGeom prst="rect">
              <a:avLst/>
            </a:prstGeom>
            <a:solidFill>
              <a:srgbClr val="FFFFFF"/>
            </a:solidFill>
            <a:ln w="25273">
              <a:solidFill>
                <a:srgbClr val="000000"/>
              </a:solidFill>
              <a:prstDash val="dash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none" lIns="91440" tIns="45720" rIns="91440" bIns="45720" anchor="ctr" anchorCtr="0" upright="1">
              <a:no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4832" y="6301"/>
              <a:ext cx="3150" cy="668"/>
            </a:xfrm>
            <a:prstGeom prst="rect">
              <a:avLst/>
            </a:prstGeom>
            <a:solidFill>
              <a:srgbClr val="99CCFF"/>
            </a:solidFill>
            <a:ln w="6350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4615" tIns="48895" rIns="94615" bIns="48895" anchor="t" anchorCtr="0" upright="1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900" b="1" dirty="0">
                  <a:solidFill>
                    <a:srgbClr val="000000"/>
                  </a:solidFill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TẦNG GIAO DIỆN</a:t>
              </a:r>
              <a:endParaRPr lang="en-US" sz="9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4832" y="7613"/>
              <a:ext cx="3150" cy="668"/>
            </a:xfrm>
            <a:prstGeom prst="rect">
              <a:avLst/>
            </a:prstGeom>
            <a:solidFill>
              <a:srgbClr val="99CCFF"/>
            </a:solidFill>
            <a:ln w="6350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4615" tIns="48895" rIns="94615" bIns="48895" anchor="t" anchorCtr="0" upright="1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900" b="1" dirty="0">
                  <a:solidFill>
                    <a:srgbClr val="000000"/>
                  </a:solidFill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TẦNG NGHIỆP VỤ</a:t>
              </a:r>
              <a:endParaRPr lang="en-US" sz="9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4832" y="8982"/>
              <a:ext cx="3150" cy="669"/>
            </a:xfrm>
            <a:prstGeom prst="rect">
              <a:avLst/>
            </a:prstGeom>
            <a:solidFill>
              <a:srgbClr val="99CCFF"/>
            </a:solidFill>
            <a:ln w="6350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4615" tIns="48895" rIns="94615" bIns="48895" anchor="t" anchorCtr="0" upright="1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900" b="1" dirty="0">
                  <a:solidFill>
                    <a:srgbClr val="000000"/>
                  </a:solidFill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TẦNG DỮ LIỆU</a:t>
              </a:r>
              <a:endParaRPr lang="en-US" sz="9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0" name="Line 17"/>
            <p:cNvCxnSpPr>
              <a:cxnSpLocks noChangeShapeType="1"/>
            </p:cNvCxnSpPr>
            <p:nvPr/>
          </p:nvCxnSpPr>
          <p:spPr bwMode="auto">
            <a:xfrm flipH="1" flipV="1">
              <a:off x="6788" y="5410"/>
              <a:ext cx="15" cy="6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Line 18"/>
            <p:cNvCxnSpPr>
              <a:cxnSpLocks noChangeShapeType="1"/>
            </p:cNvCxnSpPr>
            <p:nvPr/>
          </p:nvCxnSpPr>
          <p:spPr bwMode="auto">
            <a:xfrm>
              <a:off x="6162" y="5410"/>
              <a:ext cx="0" cy="6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Line 19"/>
            <p:cNvCxnSpPr>
              <a:cxnSpLocks noChangeShapeType="1"/>
            </p:cNvCxnSpPr>
            <p:nvPr/>
          </p:nvCxnSpPr>
          <p:spPr bwMode="auto">
            <a:xfrm>
              <a:off x="6162" y="6952"/>
              <a:ext cx="0" cy="5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Line 20"/>
            <p:cNvCxnSpPr>
              <a:cxnSpLocks noChangeShapeType="1"/>
            </p:cNvCxnSpPr>
            <p:nvPr/>
          </p:nvCxnSpPr>
          <p:spPr bwMode="auto">
            <a:xfrm flipV="1">
              <a:off x="6788" y="6952"/>
              <a:ext cx="0" cy="5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Line 21"/>
            <p:cNvCxnSpPr>
              <a:cxnSpLocks noChangeShapeType="1"/>
            </p:cNvCxnSpPr>
            <p:nvPr/>
          </p:nvCxnSpPr>
          <p:spPr bwMode="auto">
            <a:xfrm>
              <a:off x="6162" y="8234"/>
              <a:ext cx="0" cy="5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Line 22"/>
            <p:cNvCxnSpPr>
              <a:cxnSpLocks noChangeShapeType="1"/>
            </p:cNvCxnSpPr>
            <p:nvPr/>
          </p:nvCxnSpPr>
          <p:spPr bwMode="auto">
            <a:xfrm flipV="1">
              <a:off x="6788" y="8234"/>
              <a:ext cx="0" cy="5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5220" y="10513"/>
              <a:ext cx="2502" cy="1165"/>
            </a:xfrm>
            <a:prstGeom prst="flowChartMagneticDisk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none" lIns="91440" tIns="45720" rIns="91440" bIns="45720" anchor="ctr" anchorCtr="0" upright="1">
              <a:no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5178" y="10958"/>
              <a:ext cx="2502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900" b="1" dirty="0"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CƠ SỞ DỮ LIỆU</a:t>
              </a:r>
              <a:endParaRPr lang="en-US" sz="9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18" name="Line 25"/>
            <p:cNvCxnSpPr>
              <a:cxnSpLocks noChangeShapeType="1"/>
            </p:cNvCxnSpPr>
            <p:nvPr/>
          </p:nvCxnSpPr>
          <p:spPr bwMode="auto">
            <a:xfrm flipV="1">
              <a:off x="6788" y="10171"/>
              <a:ext cx="0" cy="5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Line 26"/>
            <p:cNvCxnSpPr>
              <a:cxnSpLocks noChangeShapeType="1"/>
            </p:cNvCxnSpPr>
            <p:nvPr/>
          </p:nvCxnSpPr>
          <p:spPr bwMode="auto">
            <a:xfrm>
              <a:off x="6162" y="10171"/>
              <a:ext cx="0" cy="5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" y="3622"/>
              <a:ext cx="2641" cy="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533" y="4977"/>
              <a:ext cx="2294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900" b="1" dirty="0">
                  <a:effectLst/>
                  <a:latin typeface="+mj-lt"/>
                  <a:ea typeface="MS Mincho" panose="02020609040205080304" pitchFamily="49" charset="-128"/>
                  <a:cs typeface="Times New Roman" panose="02020603050405020304" pitchFamily="18" charset="0"/>
                </a:rPr>
                <a:t>NGƯỜI DÙNG</a:t>
              </a:r>
              <a:endParaRPr lang="en-US" sz="9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56175" y="1408238"/>
            <a:ext cx="20355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+mj-lt"/>
              </a:rPr>
              <a:t>2</a:t>
            </a:r>
            <a:r>
              <a:rPr lang="en-US" sz="1500" dirty="0" smtClean="0">
                <a:latin typeface="+mj-lt"/>
              </a:rPr>
              <a:t>. </a:t>
            </a:r>
            <a:r>
              <a:rPr lang="en-US" sz="1500" dirty="0" err="1" smtClean="0">
                <a:latin typeface="+mj-lt"/>
              </a:rPr>
              <a:t>Mô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dirty="0" err="1" smtClean="0">
                <a:latin typeface="+mj-lt"/>
              </a:rPr>
              <a:t>hình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dirty="0" err="1" smtClean="0">
                <a:latin typeface="+mj-lt"/>
              </a:rPr>
              <a:t>triển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dirty="0" err="1" smtClean="0">
                <a:latin typeface="+mj-lt"/>
              </a:rPr>
              <a:t>khai</a:t>
            </a:r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35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lt"/>
              </a:rPr>
              <a:t>Triển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khai</a:t>
            </a:r>
            <a:r>
              <a:rPr lang="en-US" dirty="0" smtClean="0">
                <a:latin typeface="+mj-lt"/>
              </a:rPr>
              <a:t> &amp; </a:t>
            </a:r>
            <a:r>
              <a:rPr lang="en-US" dirty="0" err="1" smtClean="0">
                <a:latin typeface="+mj-lt"/>
              </a:rPr>
              <a:t>sử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63259" y="1413507"/>
            <a:ext cx="3172765" cy="12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Windows 7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SpringToolSuite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SQL Server 2008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9099" y="3084046"/>
            <a:ext cx="4572000" cy="10143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start 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URL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“localhost:8088”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99" y="1469614"/>
            <a:ext cx="1134192" cy="1134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99" y="2977702"/>
            <a:ext cx="1861876" cy="11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T</a:t>
            </a:r>
            <a:r>
              <a:rPr lang="en-US" dirty="0" err="1" smtClean="0">
                <a:latin typeface="+mj-lt"/>
              </a:rPr>
              <a:t>huận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lợi</a:t>
            </a:r>
            <a:r>
              <a:rPr lang="en-US" dirty="0">
                <a:latin typeface="+mj-lt"/>
              </a:rPr>
              <a:t> &amp;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k</a:t>
            </a:r>
            <a:r>
              <a:rPr lang="en-US" dirty="0" err="1" smtClean="0">
                <a:latin typeface="+mj-lt"/>
              </a:rPr>
              <a:t>hó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khăn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14</a:t>
            </a:fld>
            <a:endParaRPr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6174" y="1419275"/>
            <a:ext cx="3417109" cy="3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6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1. </a:t>
            </a:r>
            <a:r>
              <a:rPr lang="en-US" sz="16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Thuận</a:t>
            </a:r>
            <a:r>
              <a:rPr lang="en-US" sz="16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lợi</a:t>
            </a:r>
            <a:endParaRPr lang="en-US" sz="1600" dirty="0"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9288" y="1757316"/>
            <a:ext cx="3609559" cy="271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 sự giúp đỡ nhiệt tình của giáo viên bộ môn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framework, library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 thành viên trong nhóm nhiệt tình, chịu khó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 trau dồi và củng cố kiến thức trong quá trình thực tập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Quá trình xây dựng project tương đối thuận lợi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47" y="1757316"/>
            <a:ext cx="2698474" cy="24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Thuận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lợi</a:t>
            </a:r>
            <a:r>
              <a:rPr lang="en-US" dirty="0">
                <a:latin typeface="+mj-lt"/>
              </a:rPr>
              <a:t> &amp; </a:t>
            </a:r>
            <a:r>
              <a:rPr lang="en-US" dirty="0" err="1">
                <a:latin typeface="+mj-lt"/>
              </a:rPr>
              <a:t>khó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khăn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6176" y="1419275"/>
            <a:ext cx="3568412" cy="3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6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2. </a:t>
            </a:r>
            <a:r>
              <a:rPr lang="en-US" sz="16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khăn</a:t>
            </a:r>
            <a:endParaRPr lang="en-US" sz="1600" dirty="0" smtClean="0"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21" y="1843963"/>
            <a:ext cx="2984754" cy="2157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2684" y="1843963"/>
            <a:ext cx="3391904" cy="2484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Chưa có kinh nghiệm làm những project với quy mô lớn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Kiến thức chuyên ngành còn hạn chế để hoàn thành project như mong muốn.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Thời gian còn hạn chế để phát triển thêm các chức năng nâng cao.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vi-VN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Kiến thức của các thành viên trong nhóm còn hạn chế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+mj-lt"/>
              </a:rPr>
              <a:t>Hướng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phát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triển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6175" y="1613450"/>
            <a:ext cx="3391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online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 smtClean="0"/>
              <a:t>sẵn</a:t>
            </a:r>
            <a:endParaRPr lang="en-US" dirty="0" smtClean="0"/>
          </a:p>
          <a:p>
            <a:pPr lvl="0"/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project API </a:t>
            </a:r>
            <a:r>
              <a:rPr lang="en-US" dirty="0" err="1"/>
              <a:t>với</a:t>
            </a:r>
            <a:r>
              <a:rPr lang="en-US" dirty="0"/>
              <a:t> server </a:t>
            </a:r>
            <a:r>
              <a:rPr lang="en-US" dirty="0" err="1"/>
              <a:t>là</a:t>
            </a:r>
            <a:r>
              <a:rPr lang="en-US" dirty="0"/>
              <a:t> Java </a:t>
            </a:r>
            <a:r>
              <a:rPr lang="en-US" dirty="0" err="1"/>
              <a:t>và</a:t>
            </a:r>
            <a:r>
              <a:rPr lang="en-US" dirty="0"/>
              <a:t> client </a:t>
            </a:r>
            <a:r>
              <a:rPr lang="en-US" dirty="0" err="1"/>
              <a:t>là</a:t>
            </a:r>
            <a:r>
              <a:rPr lang="en-US" dirty="0"/>
              <a:t> Angular </a:t>
            </a:r>
            <a:r>
              <a:rPr lang="en-US" dirty="0" smtClean="0"/>
              <a:t>8</a:t>
            </a:r>
          </a:p>
          <a:p>
            <a:pPr lvl="0"/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củng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REST </a:t>
            </a:r>
            <a:r>
              <a:rPr lang="en-US" dirty="0" smtClean="0"/>
              <a:t>API . . </a:t>
            </a:r>
            <a:r>
              <a:rPr lang="en-US" smtClean="0"/>
              <a:t>.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60" y="1640201"/>
            <a:ext cx="3355949" cy="22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0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2750782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Demo </a:t>
            </a:r>
            <a:r>
              <a:rPr lang="en-US" dirty="0" err="1" smtClean="0">
                <a:latin typeface="+mj-lt"/>
              </a:rPr>
              <a:t>sản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phẩm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17</a:t>
            </a:fld>
            <a:endParaRPr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70" y="1546738"/>
            <a:ext cx="4269393" cy="24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2" y="1654906"/>
            <a:ext cx="4967339" cy="18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 thành viên</a:t>
            </a:r>
            <a:endParaRPr dirty="0">
              <a:latin typeface="+mj-lt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</a:t>
            </a:fld>
            <a:endParaRPr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1611" y="3286677"/>
            <a:ext cx="185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Nguyễn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Duy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Khang</a:t>
            </a:r>
            <a:endParaRPr lang="en-US" dirty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PS06947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6097" y="3286677"/>
            <a:ext cx="152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Phạm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Tâm</a:t>
            </a:r>
            <a:endParaRPr lang="en-US" dirty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PS07930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8572" y="3286677"/>
            <a:ext cx="170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Nguyễn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Thái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Bảo</a:t>
            </a:r>
            <a:endParaRPr lang="en-US" dirty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PS06481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9450" y="3286677"/>
            <a:ext cx="146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Lê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Hồng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Công</a:t>
            </a:r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PS08111</a:t>
            </a:r>
            <a:endParaRPr lang="en-US" dirty="0">
              <a:latin typeface="+mj-lt"/>
            </a:endParaRPr>
          </a:p>
        </p:txBody>
      </p:sp>
      <p:pic>
        <p:nvPicPr>
          <p:cNvPr id="15" name="Picture Placeholder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>
          <a:xfrm>
            <a:off x="3293397" y="1698633"/>
            <a:ext cx="1434012" cy="14328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Placeholder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414" y="1656740"/>
            <a:ext cx="1432823" cy="14328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pic>
        <p:nvPicPr>
          <p:cNvPr id="24" name="Picture Placeholder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1" b="25021"/>
          <a:stretch>
            <a:fillRect/>
          </a:stretch>
        </p:blipFill>
        <p:spPr>
          <a:xfrm>
            <a:off x="5131724" y="1682425"/>
            <a:ext cx="1466457" cy="14652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75" y="1656740"/>
            <a:ext cx="1332907" cy="13889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6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Mục lục</a:t>
            </a:r>
            <a:endParaRPr dirty="0">
              <a:latin typeface="+mj-lt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5" y="1419275"/>
            <a:ext cx="3295775" cy="2558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05" y="1419275"/>
            <a:ext cx="4205152" cy="26765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66543" y="2052035"/>
            <a:ext cx="2909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GIỚI THIỆU ĐỀ TÀI</a:t>
            </a:r>
          </a:p>
          <a:p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PHÂN CHIA CÔNG VIỆC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KHẢO SÁT &amp; PHÂN TÍCH</a:t>
            </a:r>
          </a:p>
          <a:p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THIẾT KẾ HỆ THỐNG</a:t>
            </a:r>
          </a:p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</a:t>
            </a:r>
            <a:r>
              <a:rPr lang="en-US" dirty="0" smtClean="0">
                <a:latin typeface="+mj-lt"/>
              </a:rPr>
              <a:t>THỰC HIỆN DỰ </a:t>
            </a:r>
            <a:r>
              <a:rPr lang="en-US" dirty="0" smtClean="0">
                <a:latin typeface="+mj-lt"/>
              </a:rPr>
              <a:t>ÁN</a:t>
            </a:r>
            <a:endParaRPr lang="en-US" dirty="0" smtClean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9042" y="3161849"/>
            <a:ext cx="26879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+mj-lt"/>
              </a:rPr>
              <a:t>5</a:t>
            </a:r>
            <a:r>
              <a:rPr lang="en-US" sz="1300" dirty="0" smtClean="0">
                <a:latin typeface="+mj-lt"/>
              </a:rPr>
              <a:t>. </a:t>
            </a:r>
            <a:r>
              <a:rPr lang="en-US" sz="1300" dirty="0" smtClean="0">
                <a:latin typeface="+mj-lt"/>
              </a:rPr>
              <a:t>TRIỂN </a:t>
            </a:r>
            <a:r>
              <a:rPr lang="en-US" sz="1300" dirty="0">
                <a:latin typeface="+mj-lt"/>
              </a:rPr>
              <a:t>KHAI DỰ </a:t>
            </a:r>
            <a:r>
              <a:rPr lang="en-US" sz="1300" dirty="0" smtClean="0">
                <a:latin typeface="+mj-lt"/>
              </a:rPr>
              <a:t>ÁN</a:t>
            </a:r>
          </a:p>
          <a:p>
            <a:r>
              <a:rPr lang="en-US" sz="1300" dirty="0">
                <a:latin typeface="+mj-lt"/>
              </a:rPr>
              <a:t>6</a:t>
            </a:r>
            <a:r>
              <a:rPr lang="en-US" sz="1300" dirty="0" smtClean="0">
                <a:latin typeface="+mj-lt"/>
              </a:rPr>
              <a:t>. </a:t>
            </a:r>
            <a:r>
              <a:rPr lang="en-US" sz="1300" dirty="0" smtClean="0">
                <a:latin typeface="+mj-lt"/>
              </a:rPr>
              <a:t>DEMO SẢN PHẨM</a:t>
            </a:r>
          </a:p>
          <a:p>
            <a:r>
              <a:rPr lang="en-US" sz="1300" dirty="0">
                <a:latin typeface="+mj-lt"/>
              </a:rPr>
              <a:t>7</a:t>
            </a:r>
            <a:r>
              <a:rPr lang="en-US" sz="1300" dirty="0" smtClean="0">
                <a:latin typeface="+mj-lt"/>
              </a:rPr>
              <a:t>. </a:t>
            </a:r>
            <a:r>
              <a:rPr lang="en-US" sz="1300" dirty="0" smtClean="0">
                <a:latin typeface="+mj-lt"/>
              </a:rPr>
              <a:t>THUẬN LỢI &amp; </a:t>
            </a:r>
            <a:r>
              <a:rPr lang="en-US" dirty="0" smtClean="0">
                <a:latin typeface="+mj-lt"/>
              </a:rPr>
              <a:t>KHÓ</a:t>
            </a:r>
            <a:r>
              <a:rPr lang="en-US" sz="1300" dirty="0" smtClean="0">
                <a:latin typeface="+mj-lt"/>
              </a:rPr>
              <a:t> KHĂN</a:t>
            </a:r>
          </a:p>
          <a:p>
            <a:endParaRPr lang="en-US" sz="1300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2995">
            <a:off x="1826583" y="2342826"/>
            <a:ext cx="2025527" cy="6591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8320" y="1651925"/>
            <a:ext cx="1533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NỘI DUNG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lt"/>
              </a:rPr>
              <a:t>Gi</a:t>
            </a:r>
            <a:r>
              <a:rPr lang="en" dirty="0" smtClean="0">
                <a:latin typeface="+mj-lt"/>
              </a:rPr>
              <a:t>ới thiệu đề tài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</a:t>
            </a:fld>
            <a:endParaRPr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69" y="1766036"/>
            <a:ext cx="1710451" cy="1025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88" y="2791739"/>
            <a:ext cx="1559191" cy="934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10047" y="3185416"/>
            <a:ext cx="3119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Tin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tức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là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nhu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cầu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tất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yếu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của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xã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hội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5088" y="2196955"/>
            <a:ext cx="4488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  <a:cs typeface="Arial" panose="020B0604020202020204" pitchFamily="34" charset="0"/>
              </a:rPr>
              <a:t>Sự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phát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triển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mạnh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mẽ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của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ngành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công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nghệ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cs typeface="Arial" panose="020B0604020202020204" pitchFamily="34" charset="0"/>
              </a:rPr>
              <a:t>thông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+mj-lt"/>
                <a:cs typeface="Arial" panose="020B0604020202020204" pitchFamily="34" charset="0"/>
              </a:rPr>
              <a:t>tin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2567" y="1438767"/>
            <a:ext cx="726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+mj-lt"/>
              </a:rPr>
              <a:t>“</a:t>
            </a:r>
            <a:r>
              <a:rPr lang="vi-VN" b="1" i="1" dirty="0" smtClean="0">
                <a:latin typeface="+mj-lt"/>
              </a:rPr>
              <a:t>Tin </a:t>
            </a:r>
            <a:r>
              <a:rPr lang="vi-VN" b="1" i="1" dirty="0">
                <a:latin typeface="+mj-lt"/>
              </a:rPr>
              <a:t>tức tích lũy trong mỗi chúng ta được gọi là kiến thức, tài sản quý giá nhất của con </a:t>
            </a:r>
            <a:r>
              <a:rPr lang="vi-VN" b="1" i="1" dirty="0" smtClean="0">
                <a:latin typeface="+mj-lt"/>
              </a:rPr>
              <a:t>người</a:t>
            </a:r>
            <a:r>
              <a:rPr lang="en-US" b="1" i="1" dirty="0" smtClean="0">
                <a:latin typeface="+mj-lt"/>
              </a:rPr>
              <a:t>”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82592" y="4024412"/>
            <a:ext cx="6729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+mj-lt"/>
                <a:cs typeface="Arial" panose="020B0604020202020204" pitchFamily="34" charset="0"/>
              </a:rPr>
              <a:t>M</a:t>
            </a:r>
            <a:r>
              <a:rPr lang="en-US" b="1" dirty="0" err="1" smtClean="0">
                <a:latin typeface="+mj-lt"/>
                <a:cs typeface="Arial" panose="020B0604020202020204" pitchFamily="34" charset="0"/>
              </a:rPr>
              <a:t>ong</a:t>
            </a:r>
            <a:r>
              <a:rPr lang="en-US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muốn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giúp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mọi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người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có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thể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nắm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bắt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thông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tin </a:t>
            </a:r>
            <a:r>
              <a:rPr lang="en-US" b="1" dirty="0" err="1" smtClean="0">
                <a:latin typeface="+mj-lt"/>
                <a:cs typeface="Arial" panose="020B0604020202020204" pitchFamily="34" charset="0"/>
              </a:rPr>
              <a:t>trong</a:t>
            </a:r>
            <a:r>
              <a:rPr lang="en-US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lĩnh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+mj-lt"/>
                <a:cs typeface="Arial" panose="020B0604020202020204" pitchFamily="34" charset="0"/>
              </a:rPr>
              <a:t>vực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Nguyễn </a:t>
            </a:r>
            <a:r>
              <a:rPr lang="en-US" dirty="0" err="1" smtClean="0">
                <a:latin typeface="+mj-lt"/>
              </a:rPr>
              <a:t>Duy</a:t>
            </a:r>
            <a:r>
              <a:rPr lang="en-US" dirty="0" smtClean="0">
                <a:latin typeface="+mj-lt"/>
              </a:rPr>
              <a:t> Khang	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    </a:t>
            </a:r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trưởng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5</a:t>
            </a:fld>
            <a:endParaRPr lang="en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81158" y="1493802"/>
            <a:ext cx="3829781" cy="229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b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5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5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5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5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5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5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5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br>
              <a:rPr lang="en-US" sz="15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5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500" dirty="0" err="1" smtClean="0">
                <a:latin typeface="+mj-lt"/>
                <a:ea typeface="Calibri" panose="020F0502020204030204" pitchFamily="34" charset="0"/>
              </a:rPr>
              <a:t>Hỗ</a:t>
            </a:r>
            <a:r>
              <a:rPr lang="en-US" sz="15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trợ</a:t>
            </a:r>
            <a:r>
              <a:rPr lang="en-US" sz="1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các</a:t>
            </a:r>
            <a:r>
              <a:rPr lang="en-US" sz="1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thành</a:t>
            </a:r>
            <a:r>
              <a:rPr lang="en-US" sz="1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viên</a:t>
            </a:r>
            <a:r>
              <a:rPr lang="en-US" sz="1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trong</a:t>
            </a:r>
            <a:r>
              <a:rPr lang="en-US" sz="1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500" dirty="0" err="1">
                <a:latin typeface="+mj-lt"/>
                <a:ea typeface="Calibri" panose="020F0502020204030204" pitchFamily="34" charset="0"/>
              </a:rPr>
              <a:t>nhóm</a:t>
            </a:r>
            <a:endParaRPr lang="en-US" sz="15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9" y="1583271"/>
            <a:ext cx="2034543" cy="21201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428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Phạm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Tâm			   </a:t>
            </a:r>
            <a:r>
              <a:rPr lang="en-US" dirty="0" err="1" smtClean="0">
                <a:latin typeface="+mj-lt"/>
              </a:rPr>
              <a:t>Thành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6</a:t>
            </a:fld>
            <a:endParaRPr lang="en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1280" y="1480090"/>
            <a:ext cx="30147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tích</a:t>
            </a:r>
            <a:r>
              <a:rPr lang="en-US" dirty="0">
                <a:latin typeface="+mj-lt"/>
              </a:rPr>
              <a:t> database</a:t>
            </a:r>
            <a:r>
              <a:rPr lang="en-US" dirty="0" smtClean="0">
                <a:latin typeface="+mj-lt"/>
              </a:rPr>
              <a:t>.</a:t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bài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viết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danh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mục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quảng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cáo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dùng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Silde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</a:t>
            </a:r>
            <a:r>
              <a:rPr lang="en-US" dirty="0" err="1" smtClean="0">
                <a:latin typeface="+mj-lt"/>
              </a:rPr>
              <a:t>owerpoint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Login,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quyền</a:t>
            </a:r>
            <a:endParaRPr lang="en-US" dirty="0">
              <a:latin typeface="+mj-lt"/>
            </a:endParaRPr>
          </a:p>
        </p:txBody>
      </p:sp>
      <p:pic>
        <p:nvPicPr>
          <p:cNvPr id="11" name="Picture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>
          <a:xfrm>
            <a:off x="1736684" y="1583272"/>
            <a:ext cx="2085838" cy="21201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54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Nguyễn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Thái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Bảo</a:t>
            </a:r>
            <a:r>
              <a:rPr lang="en-US" dirty="0" smtClean="0">
                <a:latin typeface="+mj-lt"/>
              </a:rPr>
              <a:t>			   </a:t>
            </a:r>
            <a:r>
              <a:rPr lang="en-US" dirty="0" err="1" smtClean="0">
                <a:latin typeface="+mj-lt"/>
              </a:rPr>
              <a:t>Thành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7</a:t>
            </a:fld>
            <a:endParaRPr lang="en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81158" y="1450425"/>
            <a:ext cx="3100911" cy="23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tích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database</a:t>
            </a:r>
            <a:br>
              <a:rPr lang="en-US" dirty="0" smtClean="0">
                <a:latin typeface="+mj-lt"/>
              </a:rPr>
            </a:br>
            <a:endParaRPr lang="en-US" dirty="0" smtClean="0">
              <a:latin typeface="+mj-lt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+mj-lt"/>
              </a:rPr>
              <a:t>Quản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bài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viết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nhân</a:t>
            </a:r>
            <a:r>
              <a:rPr lang="en-US" dirty="0" smtClean="0">
                <a:latin typeface="+mj-lt"/>
              </a:rPr>
              <a:t> </a:t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viết</a:t>
            </a:r>
            <a:r>
              <a:rPr lang="en-US" dirty="0">
                <a:latin typeface="+mj-lt"/>
              </a:rPr>
              <a:t> 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Bình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luận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bài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viêt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Test design, test case </a:t>
            </a:r>
            <a:r>
              <a:rPr lang="en-US" dirty="0" err="1">
                <a:latin typeface="+mj-lt"/>
              </a:rPr>
              <a:t>phóng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dirty="0">
                <a:latin typeface="+mj-lt"/>
              </a:rPr>
              <a:t>, login, register, </a:t>
            </a:r>
            <a:r>
              <a:rPr lang="en-US" dirty="0" err="1">
                <a:latin typeface="+mj-lt"/>
              </a:rPr>
              <a:t>quảng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cáo</a:t>
            </a:r>
            <a:r>
              <a:rPr lang="en-US" dirty="0">
                <a:latin typeface="+mj-lt"/>
              </a:rPr>
              <a:t> 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1" b="25021"/>
          <a:stretch>
            <a:fillRect/>
          </a:stretch>
        </p:blipFill>
        <p:spPr>
          <a:xfrm>
            <a:off x="1742661" y="1583271"/>
            <a:ext cx="2079861" cy="21201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759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Hồng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			   </a:t>
            </a: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viên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8</a:t>
            </a:fld>
            <a:endParaRPr lang="en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81158" y="1453486"/>
            <a:ext cx="3014771" cy="284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b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  <a:ea typeface="Calibri" panose="020F0502020204030204" pitchFamily="34" charset="0"/>
              </a:rPr>
              <a:t>Test design, test case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thống</a:t>
            </a:r>
            <a:r>
              <a:rPr lang="en-US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ea typeface="Calibri" panose="020F0502020204030204" pitchFamily="34" charset="0"/>
              </a:rPr>
              <a:t>kê</a:t>
            </a:r>
            <a:endParaRPr lang="en-US" dirty="0">
              <a:latin typeface="+mj-lt"/>
            </a:endParaRPr>
          </a:p>
          <a:p>
            <a:pPr marL="171450" indent="-171450">
              <a:lnSpc>
                <a:spcPct val="107000"/>
              </a:lnSpc>
              <a:buFont typeface="Wingdings" panose="05000000000000000000" pitchFamily="2" charset="2"/>
              <a:buChar char="v"/>
            </a:pPr>
            <a:endParaRPr lang="en-US" dirty="0">
              <a:latin typeface="+mj-lt"/>
            </a:endParaRPr>
          </a:p>
        </p:txBody>
      </p:sp>
      <p:pic>
        <p:nvPicPr>
          <p:cNvPr id="11" name="Picture Placeholder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7978" y="1583270"/>
            <a:ext cx="2034544" cy="2047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97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lt"/>
              </a:rPr>
              <a:t>Khảo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sát</a:t>
            </a:r>
            <a:r>
              <a:rPr lang="en-US" dirty="0" smtClean="0">
                <a:latin typeface="+mj-lt"/>
              </a:rPr>
              <a:t> &amp; </a:t>
            </a:r>
            <a:r>
              <a:rPr lang="en-US" dirty="0" err="1" smtClean="0">
                <a:latin typeface="+mj-lt"/>
              </a:rPr>
              <a:t>phân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tích</a:t>
            </a:r>
            <a:endParaRPr dirty="0">
              <a:latin typeface="+mj-l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9</a:t>
            </a:fld>
            <a:endParaRPr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11" y="591912"/>
            <a:ext cx="1249898" cy="4739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75" y="1357365"/>
            <a:ext cx="311228" cy="4283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3552" y="2556080"/>
            <a:ext cx="2101533" cy="72522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3287" y="1416759"/>
            <a:ext cx="1730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latin typeface="+mj-lt"/>
              </a:rPr>
              <a:t>1. </a:t>
            </a:r>
            <a:r>
              <a:rPr lang="en-US" sz="1300" dirty="0" err="1" smtClean="0">
                <a:latin typeface="+mj-lt"/>
              </a:rPr>
              <a:t>Sơ</a:t>
            </a:r>
            <a:r>
              <a:rPr lang="en-US" sz="1300" dirty="0" smtClean="0">
                <a:latin typeface="+mj-lt"/>
              </a:rPr>
              <a:t> </a:t>
            </a:r>
            <a:r>
              <a:rPr lang="en-US" sz="1300" dirty="0" err="1" smtClean="0">
                <a:latin typeface="+mj-lt"/>
              </a:rPr>
              <a:t>đồ</a:t>
            </a:r>
            <a:r>
              <a:rPr lang="en-US" sz="1300" dirty="0" smtClean="0">
                <a:latin typeface="+mj-lt"/>
              </a:rPr>
              <a:t> Use case</a:t>
            </a:r>
            <a:endParaRPr lang="en-US" sz="13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26" y="2624249"/>
            <a:ext cx="1865113" cy="6069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18252" y="1767751"/>
            <a:ext cx="623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Admin</a:t>
            </a:r>
            <a:endParaRPr lang="en-US" sz="11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7801" y="3035086"/>
            <a:ext cx="819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Phóng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viên</a:t>
            </a:r>
            <a:endParaRPr lang="en-US" sz="1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0050" y="3035086"/>
            <a:ext cx="106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Nhà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quảng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cáo</a:t>
            </a:r>
            <a:endParaRPr lang="en-US" sz="10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9224" y="4245805"/>
            <a:ext cx="652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Độc</a:t>
            </a:r>
            <a:r>
              <a:rPr lang="en-US" sz="1000" dirty="0" smtClean="0">
                <a:latin typeface="+mj-lt"/>
              </a:rPr>
              <a:t> </a:t>
            </a:r>
            <a:r>
              <a:rPr lang="en-US" sz="1000" dirty="0" err="1" smtClean="0">
                <a:latin typeface="+mj-lt"/>
              </a:rPr>
              <a:t>giả</a:t>
            </a:r>
            <a:endParaRPr lang="en-US" sz="1000" dirty="0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541572" y="2761983"/>
            <a:ext cx="1024724" cy="245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ight Arrow 27"/>
          <p:cNvSpPr/>
          <p:nvPr/>
        </p:nvSpPr>
        <p:spPr>
          <a:xfrm rot="10800000">
            <a:off x="5697892" y="2761983"/>
            <a:ext cx="1115663" cy="245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445854" y="2012604"/>
            <a:ext cx="269199" cy="543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4445853" y="3289304"/>
            <a:ext cx="269199" cy="543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73" y="2600801"/>
            <a:ext cx="311228" cy="428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40" y="2579184"/>
            <a:ext cx="311228" cy="428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58" y="3884238"/>
            <a:ext cx="311228" cy="4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9" grpId="0"/>
      <p:bldP spid="20" grpId="0"/>
      <p:bldP spid="21" grpId="0"/>
      <p:bldP spid="25" grpId="0" animBg="1"/>
      <p:bldP spid="28" grpId="0" animBg="1"/>
      <p:bldP spid="26" grpId="0" animBg="1"/>
      <p:bldP spid="30" grpId="0" animBg="1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567</Words>
  <Application>Microsoft Office PowerPoint</Application>
  <PresentationFormat>On-screen Show (16:9)</PresentationFormat>
  <Paragraphs>140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MS Mincho</vt:lpstr>
      <vt:lpstr>Calibri</vt:lpstr>
      <vt:lpstr>Wingdings</vt:lpstr>
      <vt:lpstr>Oswald</vt:lpstr>
      <vt:lpstr>Times New Roman</vt:lpstr>
      <vt:lpstr>Tinos</vt:lpstr>
      <vt:lpstr>Arial</vt:lpstr>
      <vt:lpstr>Quintus template</vt:lpstr>
      <vt:lpstr>PowerPoint Presentation</vt:lpstr>
      <vt:lpstr>Giới thiệu thành viên</vt:lpstr>
      <vt:lpstr>Mục lục</vt:lpstr>
      <vt:lpstr>Giới thiệu đề tài</vt:lpstr>
      <vt:lpstr>Nguyễn Duy Khang          Nhóm trưởng</vt:lpstr>
      <vt:lpstr>Phạm Văn Tâm      Thành viên</vt:lpstr>
      <vt:lpstr>Nguyễn Thái Bảo      Thành viên</vt:lpstr>
      <vt:lpstr>Lê Hồng Công       Thành viên</vt:lpstr>
      <vt:lpstr>Khảo sát &amp; phân tích</vt:lpstr>
      <vt:lpstr>Khảo sát &amp; phân tích</vt:lpstr>
      <vt:lpstr>Thực hiện dự án</vt:lpstr>
      <vt:lpstr>Thực hiện dự án</vt:lpstr>
      <vt:lpstr>Triển khai &amp; sử dụng</vt:lpstr>
      <vt:lpstr>Thuận lợi &amp; khó khăn</vt:lpstr>
      <vt:lpstr>Thuận lợi &amp; khó khăn</vt:lpstr>
      <vt:lpstr>Hướng phát triển</vt:lpstr>
      <vt:lpstr>Demo sản phẩm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Tâm</dc:creator>
  <cp:lastModifiedBy>Nguyễn Khang</cp:lastModifiedBy>
  <cp:revision>325</cp:revision>
  <dcterms:modified xsi:type="dcterms:W3CDTF">2019-12-11T06:40:37Z</dcterms:modified>
</cp:coreProperties>
</file>